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52" r:id="rId1"/>
  </p:sldMasterIdLst>
  <p:notesMasterIdLst>
    <p:notesMasterId r:id="rId17"/>
  </p:notesMasterIdLst>
  <p:sldIdLst>
    <p:sldId id="256" r:id="rId2"/>
    <p:sldId id="265" r:id="rId3"/>
    <p:sldId id="257" r:id="rId4"/>
    <p:sldId id="269" r:id="rId5"/>
    <p:sldId id="270" r:id="rId6"/>
    <p:sldId id="267" r:id="rId7"/>
    <p:sldId id="266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599"/>
  </p:normalViewPr>
  <p:slideViewPr>
    <p:cSldViewPr snapToGrid="0">
      <p:cViewPr varScale="1">
        <p:scale>
          <a:sx n="75" d="100"/>
          <a:sy n="75" d="100"/>
        </p:scale>
        <p:origin x="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A3075-88E9-4CFD-AC6D-4ACD30DD8F96}" type="datetimeFigureOut">
              <a:rPr lang="nl-NL" smtClean="0"/>
              <a:t>30-1-2020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5E27F-7DED-439D-85E2-C768A39D1C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06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372D801F-6CEF-454A-8CB3-162D216E68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BCB24972-C00D-3F4D-952C-8FE0045C02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 dirty="0"/>
              <a:t>Zonlicht: </a:t>
            </a:r>
            <a:r>
              <a:rPr lang="nl-NL" altLang="nl-NL" dirty="0" err="1"/>
              <a:t>ivm</a:t>
            </a:r>
            <a:r>
              <a:rPr lang="nl-NL" altLang="nl-NL" dirty="0"/>
              <a:t> </a:t>
            </a:r>
            <a:r>
              <a:rPr lang="nl-NL" altLang="nl-NL" dirty="0" err="1"/>
              <a:t>algenworming</a:t>
            </a:r>
            <a:endParaRPr lang="nl-NL" altLang="nl-NL" dirty="0"/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Rustige plek: het letterlijk doodschrikken van vissen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Verwarming: temp schommelingen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Stevige ondergrond: gewicht gevuld terrarium</a:t>
            </a:r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92FBC091-15C8-DF4E-B736-C6E727265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3C9989-3834-994E-851B-A5DF671D6C87}" type="slidenum">
              <a:rPr lang="nl-NL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85D3002A-CFD6-3946-BB73-9DBB0C5BB1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Tijdelijke aanduiding voor notities 2">
            <a:extLst>
              <a:ext uri="{FF2B5EF4-FFF2-40B4-BE49-F238E27FC236}">
                <a16:creationId xmlns:a16="http://schemas.microsoft.com/office/drawing/2014/main" id="{107BBF0B-70BE-AA4A-8D68-D6751D7740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Speciaal: ingericht op 1 visssoort (bijv. discusvissen)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Streek- of biotoop: probeer je een bepaalde biotoop zo natuurgetrouw na te bootsen met planten en vissen  alleen uit een bepaald gbied.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Koudwater: vissen en planten uit een koud milieu.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Zeeaquarium: zoutwatervissen, ingericht als stukje zee, dus met planten, vissen en lagere diersoorten zoals zeesterren.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Gezelschapsterrarium: gevarieerde bevolking van vissen en planten uit allerlei gebieden.</a:t>
            </a:r>
          </a:p>
        </p:txBody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0947D064-CA2A-994C-B4EE-3252D9F94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760BE7-C456-0F49-9D95-2AC637194B93}" type="slidenum">
              <a:rPr lang="nl-NL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0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4E76DB2D-5114-ED4A-B4A6-654C024F4F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23B34E95-5289-F347-B677-4BA57B03F9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65C30DD0-3950-7248-933A-C15DF4D21C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9FB418-F765-DB45-B65F-DB82E236FF23}" type="slidenum">
              <a:rPr lang="nl-NL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0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9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5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9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9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6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4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9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5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1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Voeren en verzorgen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/>
              <a:t>Week </a:t>
            </a:r>
            <a:r>
              <a:rPr lang="nl-NL" smtClean="0"/>
              <a:t>5: </a:t>
            </a:r>
            <a:r>
              <a:rPr lang="nl-NL" dirty="0"/>
              <a:t>Spijsvertering en type eters</a:t>
            </a:r>
          </a:p>
          <a:p>
            <a:r>
              <a:rPr lang="nl-NL" dirty="0"/>
              <a:t>	 Vissen</a:t>
            </a:r>
          </a:p>
        </p:txBody>
      </p:sp>
    </p:spTree>
    <p:extLst>
      <p:ext uri="{BB962C8B-B14F-4D97-AF65-F5344CB8AC3E}">
        <p14:creationId xmlns:p14="http://schemas.microsoft.com/office/powerpoint/2010/main" val="39873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9EFDCE5-7E6B-0049-8496-E98CE1E34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Diepvriesvoer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EF59382-8F7A-A541-91DF-B3C55EB5EC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5768" y="1770062"/>
            <a:ext cx="6348413" cy="4173537"/>
          </a:xfrm>
        </p:spPr>
        <p:txBody>
          <a:bodyPr>
            <a:normAutofit fontScale="92500"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Klein      b.v. watervlooien</a:t>
            </a:r>
          </a:p>
          <a:p>
            <a:pPr>
              <a:buFont typeface="Wingdings 3" charset="2"/>
              <a:buChar char=""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Middel    b.v. zoetwatergarnaal</a:t>
            </a:r>
          </a:p>
          <a:p>
            <a:pPr>
              <a:buFont typeface="Wingdings 3" charset="2"/>
              <a:buChar char=""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Grof       b.v. spierinkjes</a:t>
            </a:r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endParaRPr lang="nl-NL" altLang="nl-NL" dirty="0"/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64D06378-32E9-F34F-9407-28E4729EC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3004342"/>
            <a:ext cx="25431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>
            <a:extLst>
              <a:ext uri="{FF2B5EF4-FFF2-40B4-BE49-F238E27FC236}">
                <a16:creationId xmlns:a16="http://schemas.microsoft.com/office/drawing/2014/main" id="{FE17298D-F7CB-0544-9FF0-33C5A1409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09" y="4572000"/>
            <a:ext cx="2209741" cy="163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>
            <a:extLst>
              <a:ext uri="{FF2B5EF4-FFF2-40B4-BE49-F238E27FC236}">
                <a16:creationId xmlns:a16="http://schemas.microsoft.com/office/drawing/2014/main" id="{EF94FE6A-C58C-944F-B6A6-26CA2BB8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09" y="1770062"/>
            <a:ext cx="21526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4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635E2B1-9083-E84C-9051-DFD305A8C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Droog voer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D43C400-FE7A-EE44-86B5-892C46ACBC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31738"/>
            <a:ext cx="8139113" cy="4111625"/>
          </a:xfrm>
        </p:spPr>
        <p:txBody>
          <a:bodyPr rtlCol="0">
            <a:normAutofit fontScale="850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nl-NL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Gevriesdroogd voer	</a:t>
            </a:r>
            <a:r>
              <a:rPr lang="nl-NL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Tubifex</a:t>
            </a:r>
            <a:r>
              <a:rPr lang="nl-NL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watervlooien en muggenlarven         				</a:t>
            </a:r>
            <a:r>
              <a:rPr lang="nl-NL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nl-NL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hoog drijfvermogen)</a:t>
            </a:r>
          </a:p>
          <a:p>
            <a:pPr marL="0" indent="0">
              <a:buNone/>
              <a:defRPr/>
            </a:pPr>
            <a:endParaRPr lang="nl-NL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nl-NL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nl-NL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Basisvoer		Mengsel van voedseldieren, planten, vismeel, granen 			en vitaminepreparaten (vlokvoer)</a:t>
            </a:r>
          </a:p>
          <a:p>
            <a:pPr marL="0" indent="0">
              <a:buNone/>
              <a:defRPr/>
            </a:pPr>
            <a:endParaRPr lang="nl-NL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nl-NL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nl-NL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Bijvoer			Groenvoer (vlokkenvoer), algenpillen, pigmentvoeders,                                           			</a:t>
            </a:r>
            <a:r>
              <a:rPr lang="nl-NL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spirulinavoer</a:t>
            </a:r>
            <a:r>
              <a:rPr lang="nl-NL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(alg + toevoeging)        					(= hoofdvoer voor algen etende </a:t>
            </a:r>
            <a:r>
              <a:rPr lang="nl-NL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cichliden</a:t>
            </a:r>
            <a:r>
              <a:rPr lang="nl-NL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		</a:t>
            </a:r>
          </a:p>
          <a:p>
            <a:pPr>
              <a:buFont typeface="Wingdings 3" charset="2"/>
              <a:buChar char=""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2B9165-0A82-DF49-9339-6974FF5BE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49" y="1027905"/>
            <a:ext cx="6348413" cy="4845050"/>
          </a:xfrm>
        </p:spPr>
        <p:txBody>
          <a:bodyPr>
            <a:normAutofit lnSpcReduction="10000"/>
          </a:bodyPr>
          <a:lstStyle/>
          <a:p>
            <a:pPr>
              <a:buFont typeface="Wingdings 3" panose="05040102010807070707" pitchFamily="18" charset="2"/>
              <a:buChar char=""/>
              <a:defRPr/>
            </a:pPr>
            <a:r>
              <a:rPr lang="nl-NL" dirty="0"/>
              <a:t>Vlokkenvoer</a:t>
            </a:r>
          </a:p>
          <a:p>
            <a:pPr>
              <a:buFont typeface="Wingdings 3" panose="05040102010807070707" pitchFamily="18" charset="2"/>
              <a:buChar char=""/>
              <a:defRPr/>
            </a:pPr>
            <a:endParaRPr lang="nl-NL" dirty="0"/>
          </a:p>
          <a:p>
            <a:pPr>
              <a:buFont typeface="Wingdings 3" panose="05040102010807070707" pitchFamily="18" charset="2"/>
              <a:buChar char=""/>
              <a:defRPr/>
            </a:pPr>
            <a:endParaRPr lang="nl-NL" dirty="0"/>
          </a:p>
          <a:p>
            <a:pPr>
              <a:buFont typeface="Wingdings 3" panose="05040102010807070707" pitchFamily="18" charset="2"/>
              <a:buChar char=""/>
              <a:defRPr/>
            </a:pPr>
            <a:r>
              <a:rPr lang="nl-NL" dirty="0"/>
              <a:t>Granulaat</a:t>
            </a:r>
          </a:p>
          <a:p>
            <a:pPr>
              <a:buFont typeface="Wingdings 3" panose="05040102010807070707" pitchFamily="18" charset="2"/>
              <a:buChar char=""/>
              <a:defRPr/>
            </a:pPr>
            <a:endParaRPr lang="nl-NL" dirty="0"/>
          </a:p>
          <a:p>
            <a:pPr marL="0" indent="0">
              <a:buNone/>
              <a:defRPr/>
            </a:pPr>
            <a:endParaRPr lang="nl-NL" dirty="0"/>
          </a:p>
          <a:p>
            <a:pPr>
              <a:buFont typeface="Wingdings 3" panose="05040102010807070707" pitchFamily="18" charset="2"/>
              <a:buChar char=""/>
              <a:defRPr/>
            </a:pPr>
            <a:r>
              <a:rPr lang="nl-NL" dirty="0"/>
              <a:t>Pellets (sticks)</a:t>
            </a:r>
          </a:p>
          <a:p>
            <a:pPr>
              <a:buFont typeface="Wingdings 3" panose="05040102010807070707" pitchFamily="18" charset="2"/>
              <a:buChar char=""/>
              <a:defRPr/>
            </a:pPr>
            <a:endParaRPr lang="nl-NL" dirty="0"/>
          </a:p>
          <a:p>
            <a:pPr>
              <a:buFont typeface="Wingdings 3" panose="05040102010807070707" pitchFamily="18" charset="2"/>
              <a:buChar char=""/>
              <a:defRPr/>
            </a:pPr>
            <a:endParaRPr lang="nl-NL" dirty="0"/>
          </a:p>
          <a:p>
            <a:pPr>
              <a:buFont typeface="Wingdings 3" panose="05040102010807070707" pitchFamily="18" charset="2"/>
              <a:buChar char=""/>
              <a:defRPr/>
            </a:pPr>
            <a:r>
              <a:rPr lang="nl-NL" dirty="0"/>
              <a:t>Tabletten </a:t>
            </a:r>
          </a:p>
          <a:p>
            <a:pPr>
              <a:buFont typeface="Wingdings 3" panose="05040102010807070707" pitchFamily="18" charset="2"/>
              <a:buChar char=""/>
              <a:defRPr/>
            </a:pPr>
            <a:endParaRPr lang="nl-NL" dirty="0"/>
          </a:p>
          <a:p>
            <a:pPr>
              <a:buFont typeface="Wingdings 3" panose="05040102010807070707" pitchFamily="18" charset="2"/>
              <a:buChar char=""/>
              <a:defRPr/>
            </a:pPr>
            <a:endParaRPr lang="nl-NL" dirty="0"/>
          </a:p>
          <a:p>
            <a:pPr>
              <a:buFont typeface="Wingdings 3" panose="05040102010807070707" pitchFamily="18" charset="2"/>
              <a:buChar char=""/>
              <a:defRPr/>
            </a:pPr>
            <a:endParaRPr lang="nl-NL" dirty="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27F723E6-B058-6843-8B0C-1AF0C1BD8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58" y="822157"/>
            <a:ext cx="17145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B1EAAFFC-44D3-2243-AF6E-32F5C4DB1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09" y="697621"/>
            <a:ext cx="132873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4">
            <a:extLst>
              <a:ext uri="{FF2B5EF4-FFF2-40B4-BE49-F238E27FC236}">
                <a16:creationId xmlns:a16="http://schemas.microsoft.com/office/drawing/2014/main" id="{D16B5A4C-205A-6443-9499-C70FE1B9F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78" y="4777487"/>
            <a:ext cx="132873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6">
            <a:extLst>
              <a:ext uri="{FF2B5EF4-FFF2-40B4-BE49-F238E27FC236}">
                <a16:creationId xmlns:a16="http://schemas.microsoft.com/office/drawing/2014/main" id="{31680C7D-CC24-5546-90FB-7EFBC3CD5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94" y="2116930"/>
            <a:ext cx="13652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7">
            <a:extLst>
              <a:ext uri="{FF2B5EF4-FFF2-40B4-BE49-F238E27FC236}">
                <a16:creationId xmlns:a16="http://schemas.microsoft.com/office/drawing/2014/main" id="{A0F4FD79-97BF-2B4D-9318-36DC2333E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75" y="3394700"/>
            <a:ext cx="15128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el 1">
            <a:extLst>
              <a:ext uri="{FF2B5EF4-FFF2-40B4-BE49-F238E27FC236}">
                <a16:creationId xmlns:a16="http://schemas.microsoft.com/office/drawing/2014/main" id="{1AB203A0-5604-444E-B298-42F14301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Planten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685FB08-215D-944B-95CD-C67BEB4E4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 3" panose="05040102010807070707" pitchFamily="18" charset="2"/>
              <a:buChar char=""/>
              <a:defRPr/>
            </a:pPr>
            <a:r>
              <a:rPr lang="nl-NL" altLang="nl-NL" dirty="0"/>
              <a:t>Bevatten veel koolhydraten</a:t>
            </a:r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endParaRPr lang="nl-NL" altLang="nl-NL" dirty="0"/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r>
              <a:rPr lang="nl-NL" altLang="nl-NL" dirty="0"/>
              <a:t>Leveren algen</a:t>
            </a:r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endParaRPr lang="nl-NL" altLang="nl-NL" dirty="0"/>
          </a:p>
          <a:p>
            <a:pPr marL="0" indent="0">
              <a:buNone/>
              <a:defRPr/>
            </a:pPr>
            <a:endParaRPr lang="nl-NL" altLang="nl-NL" dirty="0"/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r>
              <a:rPr lang="nl-NL" altLang="nl-NL" dirty="0"/>
              <a:t>Mogelijk plastic planten</a:t>
            </a:r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endParaRPr lang="nl-NL" altLang="nl-NL" dirty="0"/>
          </a:p>
          <a:p>
            <a:pPr marL="0" indent="0">
              <a:buNone/>
              <a:defRPr/>
            </a:pPr>
            <a:endParaRPr lang="nl-NL" altLang="nl-NL" dirty="0"/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r>
              <a:rPr lang="nl-NL" altLang="nl-NL" dirty="0"/>
              <a:t>Vervangers van algen: kropsla, komkommer, spinazie    					     (eerst blancheren)</a:t>
            </a: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B5527D58-112C-9E44-A4B1-079029D16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868" y="1724819"/>
            <a:ext cx="2857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id="{13F46CF4-6341-AC4E-8870-E7CEDE77A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13" y="3068637"/>
            <a:ext cx="343058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>
            <a:extLst>
              <a:ext uri="{FF2B5EF4-FFF2-40B4-BE49-F238E27FC236}">
                <a16:creationId xmlns:a16="http://schemas.microsoft.com/office/drawing/2014/main" id="{EC263467-EE56-3C40-A840-AF29FC7EF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878" y="4656137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el 1">
            <a:extLst>
              <a:ext uri="{FF2B5EF4-FFF2-40B4-BE49-F238E27FC236}">
                <a16:creationId xmlns:a16="http://schemas.microsoft.com/office/drawing/2014/main" id="{AF0F3E85-8C24-AA4C-83FB-50CADD26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Wijze van voeren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3137237-E3CC-1E47-AC59-AFFDD2A96F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44387" y="1689017"/>
            <a:ext cx="8229600" cy="39497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3" panose="05040102010807070707" pitchFamily="18" charset="2"/>
              <a:buChar char=""/>
              <a:defRPr/>
            </a:pPr>
            <a:r>
              <a:rPr lang="nl-NL" altLang="nl-NL" dirty="0"/>
              <a:t>Voerfrequentie: aantal keren per bepaalde periode dat er gevoerd wordt</a:t>
            </a:r>
          </a:p>
          <a:p>
            <a:pPr marL="0" indent="0">
              <a:buNone/>
              <a:defRPr/>
            </a:pPr>
            <a:endParaRPr lang="nl-NL" altLang="nl-NL" dirty="0"/>
          </a:p>
          <a:p>
            <a:pPr marL="0" indent="0">
              <a:buNone/>
              <a:defRPr/>
            </a:pPr>
            <a:endParaRPr lang="nl-NL" altLang="nl-NL" dirty="0"/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r>
              <a:rPr lang="nl-NL" altLang="nl-NL" dirty="0"/>
              <a:t>Handmatig</a:t>
            </a:r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endParaRPr lang="nl-NL" altLang="nl-NL" dirty="0"/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endParaRPr lang="nl-NL" altLang="nl-NL" dirty="0"/>
          </a:p>
          <a:p>
            <a:pPr marL="0" indent="0">
              <a:buNone/>
              <a:defRPr/>
            </a:pPr>
            <a:endParaRPr lang="nl-NL" altLang="nl-NL" dirty="0"/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r>
              <a:rPr lang="nl-NL" altLang="nl-NL" dirty="0"/>
              <a:t>Mechanisch</a:t>
            </a:r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endParaRPr lang="nl-NL" altLang="nl-NL" dirty="0"/>
          </a:p>
          <a:p>
            <a:pPr marL="0" indent="0">
              <a:buNone/>
              <a:defRPr/>
            </a:pPr>
            <a:endParaRPr lang="nl-NL" altLang="nl-NL" dirty="0"/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endParaRPr lang="nl-NL" altLang="nl-NL" dirty="0"/>
          </a:p>
          <a:p>
            <a:pPr marL="0" indent="0">
              <a:buNone/>
              <a:defRPr/>
            </a:pPr>
            <a:endParaRPr lang="nl-NL" altLang="nl-NL" dirty="0"/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20BFC29E-A5C8-BE44-A07E-E8B930CF9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76" y="2691690"/>
            <a:ext cx="1728787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6">
            <a:extLst>
              <a:ext uri="{FF2B5EF4-FFF2-40B4-BE49-F238E27FC236}">
                <a16:creationId xmlns:a16="http://schemas.microsoft.com/office/drawing/2014/main" id="{1A01F908-DA50-8C48-8B72-37E60EEB6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94" y="4189017"/>
            <a:ext cx="1679575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7">
            <a:extLst>
              <a:ext uri="{FF2B5EF4-FFF2-40B4-BE49-F238E27FC236}">
                <a16:creationId xmlns:a16="http://schemas.microsoft.com/office/drawing/2014/main" id="{D7C1E22E-23BE-CA4F-B181-87E7018D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70" y="4014309"/>
            <a:ext cx="20891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6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9549E-60A0-C24C-A97C-5F5A8E6F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Soortenkennis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FD77C8-CD92-5E4D-A3CA-27AC3EC7E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Kahoot</a:t>
            </a:r>
            <a:r>
              <a:rPr lang="nl-NL" dirty="0"/>
              <a:t> </a:t>
            </a:r>
            <a:r>
              <a:rPr lang="nl-NL" dirty="0" err="1" smtClean="0"/>
              <a:t>Herpeten</a:t>
            </a:r>
            <a:endParaRPr lang="nl-NL" dirty="0" smtClean="0"/>
          </a:p>
          <a:p>
            <a:r>
              <a:rPr lang="nl-NL" dirty="0" smtClean="0"/>
              <a:t>Doornemen vissen</a:t>
            </a:r>
            <a:endParaRPr lang="nl-NL" dirty="0"/>
          </a:p>
          <a:p>
            <a:r>
              <a:rPr lang="nl-NL" dirty="0"/>
              <a:t>Werken aan rassenbundel</a:t>
            </a:r>
          </a:p>
        </p:txBody>
      </p:sp>
    </p:spTree>
    <p:extLst>
      <p:ext uri="{BB962C8B-B14F-4D97-AF65-F5344CB8AC3E}">
        <p14:creationId xmlns:p14="http://schemas.microsoft.com/office/powerpoint/2010/main" val="21041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30885"/>
            <a:ext cx="10515600" cy="1325563"/>
          </a:xfrm>
        </p:spPr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Voeding: bekvormen, voerfrequentie, soorten visvoer, planten, manieren van voeren</a:t>
            </a:r>
          </a:p>
          <a:p>
            <a:endParaRPr lang="nl-NL" dirty="0"/>
          </a:p>
          <a:p>
            <a:r>
              <a:rPr lang="nl-NL" dirty="0"/>
              <a:t>Vissen: soortenkennis</a:t>
            </a:r>
          </a:p>
        </p:txBody>
      </p:sp>
    </p:spTree>
    <p:extLst>
      <p:ext uri="{BB962C8B-B14F-4D97-AF65-F5344CB8AC3E}">
        <p14:creationId xmlns:p14="http://schemas.microsoft.com/office/powerpoint/2010/main" val="1154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753" y="955294"/>
            <a:ext cx="8983489" cy="1000978"/>
          </a:xfrm>
        </p:spPr>
        <p:txBody>
          <a:bodyPr>
            <a:normAutofit/>
          </a:bodyPr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De student heeft kennis van de bekstructuren van vissen en welk type voer zij eten. 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De student heeft kennis van het begrip voerfrequentie en kent van enkele diersoorten de voerfrequentie.  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De student heeft kennis van verschillende typen vissenvoer en wat de planten in een aquarium toevoegen. 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 bwMode="auto">
          <a:xfrm>
            <a:off x="4219867" y="2603690"/>
            <a:ext cx="4027002" cy="28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 b="-2"/>
          <a:stretch/>
        </p:blipFill>
        <p:spPr bwMode="auto">
          <a:xfrm>
            <a:off x="7901429" y="3721168"/>
            <a:ext cx="4113439" cy="3161093"/>
          </a:xfrm>
          <a:custGeom>
            <a:avLst/>
            <a:gdLst>
              <a:gd name="connsiteX0" fmla="*/ 0 w 4113439"/>
              <a:gd name="connsiteY0" fmla="*/ 0 h 3161093"/>
              <a:gd name="connsiteX1" fmla="*/ 4113439 w 4113439"/>
              <a:gd name="connsiteY1" fmla="*/ 0 h 3161093"/>
              <a:gd name="connsiteX2" fmla="*/ 4113439 w 4113439"/>
              <a:gd name="connsiteY2" fmla="*/ 2344272 h 3161093"/>
              <a:gd name="connsiteX3" fmla="*/ 2157387 w 4113439"/>
              <a:gd name="connsiteY3" fmla="*/ 2344272 h 3161093"/>
              <a:gd name="connsiteX4" fmla="*/ 2157387 w 4113439"/>
              <a:gd name="connsiteY4" fmla="*/ 3161093 h 3161093"/>
              <a:gd name="connsiteX5" fmla="*/ 0 w 4113439"/>
              <a:gd name="connsiteY5" fmla="*/ 3161093 h 31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7630439" y="1814924"/>
            <a:ext cx="2742890" cy="25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289249" y="655565"/>
            <a:ext cx="4016116" cy="1255469"/>
          </a:xfrm>
        </p:spPr>
        <p:txBody>
          <a:bodyPr>
            <a:normAutofit/>
          </a:bodyPr>
          <a:lstStyle/>
          <a:p>
            <a:r>
              <a:rPr lang="nl-NL" altLang="nl-NL" dirty="0"/>
              <a:t>Bekvormen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 fontScale="70000" lnSpcReduction="20000"/>
          </a:bodyPr>
          <a:lstStyle/>
          <a:p>
            <a:pPr>
              <a:defRPr/>
            </a:pPr>
            <a:r>
              <a:rPr lang="nl-NL" dirty="0"/>
              <a:t>Eindstandige bek (</a:t>
            </a:r>
            <a:r>
              <a:rPr lang="nl-NL" dirty="0" err="1"/>
              <a:t>kardinaaltetra</a:t>
            </a:r>
            <a:r>
              <a:rPr lang="nl-NL" dirty="0"/>
              <a:t>)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Bovenstandige bek (bijlzalm)</a:t>
            </a:r>
          </a:p>
          <a:p>
            <a:pPr marL="0" indent="0">
              <a:buNone/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Onderstandige bek (</a:t>
            </a:r>
            <a:r>
              <a:rPr lang="nl-NL" dirty="0" err="1"/>
              <a:t>corydoras</a:t>
            </a:r>
            <a:r>
              <a:rPr lang="nl-NL" sz="15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26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40" y="720725"/>
            <a:ext cx="10515600" cy="1325563"/>
          </a:xfrm>
        </p:spPr>
        <p:txBody>
          <a:bodyPr/>
          <a:lstStyle/>
          <a:p>
            <a:r>
              <a:rPr lang="nl-NL" dirty="0"/>
              <a:t>Opdracht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9688" y="1817995"/>
            <a:ext cx="5756877" cy="4789913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13288" y="1905635"/>
            <a:ext cx="3415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</a:rPr>
              <a:t>Vul </a:t>
            </a:r>
            <a:r>
              <a:rPr lang="nl-N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schema </a:t>
            </a: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</a:rPr>
              <a:t>in. Geef de benaming van de </a:t>
            </a:r>
            <a:r>
              <a:rPr lang="nl-NL" dirty="0" err="1">
                <a:latin typeface="Arial" panose="020B0604020202020204" pitchFamily="34" charset="0"/>
                <a:ea typeface="Times New Roman" panose="02020603050405020304" pitchFamily="18" charset="0"/>
              </a:rPr>
              <a:t>bekvorm</a:t>
            </a: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</a:rPr>
              <a:t>, welk type voer je hier het beste aan kan geven (vlokken, korrels, tabletten) en in welke waterlaag de voedselopname plaatsvindt.</a:t>
            </a:r>
          </a:p>
        </p:txBody>
      </p:sp>
    </p:spTree>
    <p:extLst>
      <p:ext uri="{BB962C8B-B14F-4D97-AF65-F5344CB8AC3E}">
        <p14:creationId xmlns:p14="http://schemas.microsoft.com/office/powerpoint/2010/main" val="28461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8406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Voerfrequentie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55" y="1955641"/>
            <a:ext cx="5048250" cy="340042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53347" y="1446848"/>
            <a:ext cx="4837853" cy="4903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Dierenwelzijnsonderzoek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kijkt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op het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gebied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voeding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naar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punten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Afwezigheid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langdurige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dorst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Juiste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samenstelling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voeding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Afwezigheid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chronische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honger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overvoeding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Langdurige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honger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dorst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hangt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samen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met hoe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vaak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gevoerd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wordt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de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voerfrequentie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Waarom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verschilt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het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tussen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diersoorten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heel erg hoe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vaak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ze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gevoerd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worden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?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8B32FCA-15A9-9C41-91F3-326DAC5C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912160"/>
            <a:ext cx="6367271" cy="41228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089" y="1912160"/>
            <a:ext cx="3258688" cy="12720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 err="1"/>
              <a:t>Opdracht</a:t>
            </a:r>
            <a:endParaRPr lang="en-US" sz="5900" spc="-1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0015" y="4670246"/>
            <a:ext cx="3228521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Maak</a:t>
            </a:r>
            <a:r>
              <a:rPr lang="en-US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22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opdracht</a:t>
            </a:r>
            <a:r>
              <a:rPr lang="en-US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voerfrequentie</a:t>
            </a:r>
            <a:r>
              <a:rPr lang="en-US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</a:t>
            </a:r>
            <a:r>
              <a:rPr lang="en-US" sz="22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zie</a:t>
            </a:r>
            <a:r>
              <a:rPr lang="en-US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CL)</a:t>
            </a:r>
          </a:p>
        </p:txBody>
      </p:sp>
    </p:spTree>
    <p:extLst>
      <p:ext uri="{BB962C8B-B14F-4D97-AF65-F5344CB8AC3E}">
        <p14:creationId xmlns:p14="http://schemas.microsoft.com/office/powerpoint/2010/main" val="10895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5F5BE385-7CCF-0C41-8C27-1C7552AE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44" y="2168893"/>
            <a:ext cx="2510588" cy="1320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dirty="0"/>
              <a:t>Verschillende soorten voer</a:t>
            </a:r>
            <a:br>
              <a:rPr lang="nl-NL" altLang="nl-NL" dirty="0"/>
            </a:br>
            <a:r>
              <a:rPr lang="nl-NL" altLang="nl-NL" sz="3200" dirty="0"/>
              <a:t>(3 groepen)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7E0444-1AE6-C446-A9AB-DA8337B3C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9263" y="1944020"/>
            <a:ext cx="3087688" cy="3881437"/>
          </a:xfrm>
        </p:spPr>
        <p:txBody>
          <a:bodyPr rtlCol="0">
            <a:normAutofit fontScale="92500"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nl-N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Levend voer</a:t>
            </a:r>
          </a:p>
          <a:p>
            <a:pPr>
              <a:buFont typeface="Wingdings 3" charset="2"/>
              <a:buChar char=""/>
              <a:defRPr/>
            </a:pPr>
            <a:endParaRPr lang="nl-NL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nl-NL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nl-N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Diepvries voer</a:t>
            </a:r>
          </a:p>
          <a:p>
            <a:pPr>
              <a:buFont typeface="Wingdings 3" charset="2"/>
              <a:buChar char=""/>
              <a:defRPr/>
            </a:pPr>
            <a:endParaRPr lang="nl-NL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nl-NL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nl-N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Droogvoer</a:t>
            </a:r>
          </a:p>
          <a:p>
            <a:pPr>
              <a:buFont typeface="Wingdings 3" charset="2"/>
              <a:buChar char=""/>
              <a:defRPr/>
            </a:pPr>
            <a:endParaRPr lang="nl-NL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nl-NL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nl-NL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nl-N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Planten </a:t>
            </a:r>
          </a:p>
          <a:p>
            <a:pPr marL="0" indent="0">
              <a:buNone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B33C2B-9BC8-1748-82D7-C66DD170B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51" y="2102586"/>
            <a:ext cx="3089275" cy="3881437"/>
          </a:xfrm>
        </p:spPr>
        <p:txBody>
          <a:bodyPr rtlCol="0">
            <a:normAutofit fontScale="92500"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nl-NL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Tubifex</a:t>
            </a:r>
            <a:r>
              <a:rPr lang="nl-N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(wormpjes)</a:t>
            </a:r>
          </a:p>
          <a:p>
            <a:pPr>
              <a:buFont typeface="Wingdings 3" charset="2"/>
              <a:buChar char=""/>
              <a:defRPr/>
            </a:pPr>
            <a:r>
              <a:rPr lang="nl-N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Muggenlarven, wit/rood</a:t>
            </a:r>
          </a:p>
          <a:p>
            <a:pPr>
              <a:buFont typeface="Wingdings 3" charset="2"/>
              <a:buChar char=""/>
              <a:defRPr/>
            </a:pPr>
            <a:r>
              <a:rPr lang="nl-NL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Artemia</a:t>
            </a:r>
            <a:r>
              <a:rPr lang="nl-N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(pekelkreeftje)</a:t>
            </a:r>
          </a:p>
          <a:p>
            <a:pPr>
              <a:buFont typeface="Wingdings 3" charset="2"/>
              <a:buChar char=""/>
              <a:defRPr/>
            </a:pPr>
            <a:r>
              <a:rPr lang="nl-N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Klein</a:t>
            </a:r>
          </a:p>
          <a:p>
            <a:pPr>
              <a:buFont typeface="Wingdings 3" charset="2"/>
              <a:buChar char=""/>
              <a:defRPr/>
            </a:pPr>
            <a:r>
              <a:rPr lang="nl-N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Middel</a:t>
            </a:r>
          </a:p>
          <a:p>
            <a:pPr>
              <a:buFont typeface="Wingdings 3" charset="2"/>
              <a:buChar char=""/>
              <a:defRPr/>
            </a:pPr>
            <a:r>
              <a:rPr lang="nl-N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Grof</a:t>
            </a:r>
          </a:p>
          <a:p>
            <a:pPr>
              <a:buFont typeface="Wingdings 3" charset="2"/>
              <a:buChar char=""/>
              <a:defRPr/>
            </a:pPr>
            <a:r>
              <a:rPr lang="nl-N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Gevriesdroogd voer (gevriesdroogde voedseldiertjes)</a:t>
            </a:r>
          </a:p>
          <a:p>
            <a:pPr>
              <a:buFont typeface="Wingdings 3" charset="2"/>
              <a:buChar char=""/>
              <a:defRPr/>
            </a:pPr>
            <a:r>
              <a:rPr lang="nl-N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Basisvoer</a:t>
            </a:r>
          </a:p>
          <a:p>
            <a:pPr>
              <a:buFont typeface="Wingdings 3" charset="2"/>
              <a:buChar char=""/>
              <a:defRPr/>
            </a:pPr>
            <a:r>
              <a:rPr lang="nl-N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Bijvoer</a:t>
            </a:r>
          </a:p>
          <a:p>
            <a:pPr marL="0" indent="0">
              <a:buNone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53181FB-90AD-C549-8307-C53D463AB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Levend voer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6F0FE42-2BDA-F245-9D72-E919CFC9DF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charset="2"/>
              <a:buChar char=""/>
              <a:defRPr/>
            </a:pP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Tubifex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Muggenlarven, wit/rood</a:t>
            </a:r>
          </a:p>
          <a:p>
            <a:pPr>
              <a:buFont typeface="Wingdings 3" charset="2"/>
              <a:buChar char=""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Artemia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(pekelkreeftje)</a:t>
            </a:r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endParaRPr lang="nl-NL" altLang="nl-NL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FA65FC7E-6286-EB43-973D-01352F167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6113"/>
            <a:ext cx="23749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764132EC-39A0-334E-A1C5-7978E0D3F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2947671"/>
            <a:ext cx="23812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6265EE52-C9B9-7C4A-8B07-F98B5209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13" y="4225926"/>
            <a:ext cx="165576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4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404</Words>
  <Application>Microsoft Office PowerPoint</Application>
  <PresentationFormat>Breedbeeld</PresentationFormat>
  <Paragraphs>134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Wingdings 2</vt:lpstr>
      <vt:lpstr>Wingdings 3</vt:lpstr>
      <vt:lpstr>Kantoorthema</vt:lpstr>
      <vt:lpstr>Voeren en verzorgen</vt:lpstr>
      <vt:lpstr>Planning</vt:lpstr>
      <vt:lpstr>Leerdoelen</vt:lpstr>
      <vt:lpstr>Bekvormen</vt:lpstr>
      <vt:lpstr>Opdracht</vt:lpstr>
      <vt:lpstr>Voerfrequentie</vt:lpstr>
      <vt:lpstr>Opdracht</vt:lpstr>
      <vt:lpstr>Verschillende soorten voer (3 groepen)</vt:lpstr>
      <vt:lpstr>Levend voer</vt:lpstr>
      <vt:lpstr>Diepvriesvoer</vt:lpstr>
      <vt:lpstr>Droog voer</vt:lpstr>
      <vt:lpstr>PowerPoint-presentatie</vt:lpstr>
      <vt:lpstr>Planten</vt:lpstr>
      <vt:lpstr>Wijze van voeren</vt:lpstr>
      <vt:lpstr>Soortenkennis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2020-01-30T14:15:59Z</dcterms:created>
  <dcterms:modified xsi:type="dcterms:W3CDTF">2020-01-30T14:16:16Z</dcterms:modified>
</cp:coreProperties>
</file>